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63" r:id="rId2"/>
    <p:sldId id="272" r:id="rId3"/>
    <p:sldId id="281" r:id="rId4"/>
    <p:sldId id="258" r:id="rId5"/>
    <p:sldId id="279" r:id="rId6"/>
    <p:sldId id="269" r:id="rId7"/>
    <p:sldId id="270" r:id="rId8"/>
    <p:sldId id="278" r:id="rId9"/>
    <p:sldId id="283" r:id="rId10"/>
    <p:sldId id="285" r:id="rId11"/>
    <p:sldId id="284" r:id="rId12"/>
    <p:sldId id="286" r:id="rId13"/>
    <p:sldId id="288" r:id="rId14"/>
    <p:sldId id="289" r:id="rId15"/>
    <p:sldId id="290" r:id="rId16"/>
    <p:sldId id="28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E042E-419F-43B7-99D0-0A38E54E0855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B6A70-C2D3-49BB-9DFB-7F8AA594F3A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3877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30AF92A5-034F-4B21-BF0B-0097AE8899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2033335A-3052-4F3A-879D-BE987A34D19F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B7DA34CB-62B8-4B15-851D-CB67AEE458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6480D350-DA3A-415A-BE48-8F1F867FEA82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B7AD68B-E056-4CC7-AD6D-D54EBF59C6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41D9610E-0330-405D-93AB-16674F2FD424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EA1318A8-9AA8-4FE1-9F0D-68E29C990437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B9299A29-B975-4C45-8ABC-15CB13158E7D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scienceroll.com/2007/01/17/a-crowded-womb-4d-ultrasound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hyperlink" Target="https://commons.wikimedia.org/wiki/File:Mars-male-symbol-pseudo-3D-blue.svg" TargetMode="External"/><Relationship Id="rId7" Type="http://schemas.openxmlformats.org/officeDocument/2006/relationships/hyperlink" Target="https://commons.wikimedia.org/wiki/File:Femidom1.jp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hyperlink" Target="https://commons.wikimedia.org/wiki/File:Venus-female-symbol-pink-shadowed.svg" TargetMode="External"/><Relationship Id="rId10" Type="http://schemas.openxmlformats.org/officeDocument/2006/relationships/image" Target="../media/image43.jpeg"/><Relationship Id="rId4" Type="http://schemas.openxmlformats.org/officeDocument/2006/relationships/image" Target="../media/image39.png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permicidal_Foam_%26_Suppositories.png" TargetMode="External"/><Relationship Id="rId7" Type="http://schemas.openxmlformats.org/officeDocument/2006/relationships/image" Target="../media/image48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owerhousemuseum.com/collection/database/?irn=356942" TargetMode="Externa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hatislove-2010.blogspot.com/2012/02/dont-ignore-warning-signs-of-child.html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onlineabortionpillrx.com/blog/category/pregnancy-termination/" TargetMode="Externa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hyperlink" Target="https://www.flickr.com/photos/ameriswede/6886780208" TargetMode="External"/><Relationship Id="rId3" Type="http://schemas.openxmlformats.org/officeDocument/2006/relationships/hyperlink" Target="http://www.scielo.org.za/scielo.php?pid=S0256-95742011000200012&amp;script=sci_arttext" TargetMode="External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hyperlink" Target="http://www.thinkinghumanity.com/2018/03/beautiful-pictures-of-the-first-twin-sisters-with-different-skin-colors-who-are-18-years-old-today.html" TargetMode="External"/><Relationship Id="rId5" Type="http://schemas.openxmlformats.org/officeDocument/2006/relationships/hyperlink" Target="https://en.wikipedia.org/wiki/Monoamniotic_twins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hyperlink" Target="https://www.romancemeetslife.com/2015_03_15_archive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s://simplydesigning.porch.com/pregnancy-6-week-19-20-update/" TargetMode="External"/><Relationship Id="rId7" Type="http://schemas.openxmlformats.org/officeDocument/2006/relationships/hyperlink" Target="https://pixabay.com/en/pregnancy-pregnant-mother-child-2757032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hyperlink" Target="https://www.flickr.com/photos/tipstimesadmin/11557919223" TargetMode="Externa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hyperlink" Target="https://brewminate.com/a-brief-history-of-coffee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e-sfera.hr/dodatni-digitalni-sadrzaji/13ebbe7c-9eab-45aa-9546-c9abd954e2d1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hyperlink" Target="https://pixabay.com/en/pregnancy-pregnant-mother-child-2757034/" TargetMode="Externa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ildBirth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lv.wikipedia.org/wiki/Dzemd%C4%ABbas" TargetMode="Externa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xmlns="" id="{EFA521BD-645D-4F62-A01A-04E4A939D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389" y="4627185"/>
            <a:ext cx="8825658" cy="1102025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hr-HR" sz="36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KAKO NASTAJU NAŠI POTOMCI</a:t>
            </a:r>
            <a:br>
              <a:rPr lang="hr-HR" sz="36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hr-HR" sz="2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Jedan ili više</a:t>
            </a:r>
            <a:endParaRPr lang="hr-HR" sz="3600" b="1" spc="50" dirty="0">
              <a:ln w="0"/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D06DB1E-A7D2-41DF-8592-D8CEE8BAE3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7" t="8760" r="-1"/>
          <a:stretch/>
        </p:blipFill>
        <p:spPr>
          <a:xfrm>
            <a:off x="4706938" y="1326030"/>
            <a:ext cx="1863152" cy="2547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A9FFC139-C037-4834-8589-63E719192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443147" y="1924717"/>
            <a:ext cx="3333750" cy="1924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19A3612-B23E-4B06-86FF-3E3969A3B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490" y="2010936"/>
            <a:ext cx="2520128" cy="18680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74947153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BE10EB0A-4FC0-4828-9788-6157C41ACC32}"/>
              </a:ext>
            </a:extLst>
          </p:cNvPr>
          <p:cNvSpPr/>
          <p:nvPr/>
        </p:nvSpPr>
        <p:spPr>
          <a:xfrm>
            <a:off x="799142" y="628973"/>
            <a:ext cx="9198298" cy="136238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MAJČINO MLIJEKO je prva i najbolja hrana za novorođenče, stvara se pod utjecajem hormona, a izlučuje na podražaj tijekom sisanja.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94B4E30-F815-4036-B9CA-67B89AD9B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121" y="3429000"/>
            <a:ext cx="3648579" cy="24308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443E53D-7094-42D4-9007-5F9F2CB05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955" y="2338659"/>
            <a:ext cx="2496485" cy="37447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87C7268-7E9A-4138-939E-62BC4DE2C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206" y="3007360"/>
            <a:ext cx="2138711" cy="28525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8378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BE10EB0A-4FC0-4828-9788-6157C41ACC32}"/>
              </a:ext>
            </a:extLst>
          </p:cNvPr>
          <p:cNvSpPr/>
          <p:nvPr/>
        </p:nvSpPr>
        <p:spPr>
          <a:xfrm>
            <a:off x="667062" y="588333"/>
            <a:ext cx="8426138" cy="136238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stupanje u spolni odnos potrebna je fizička i psihička zrelost obaju partnera i odgovorno spolno ponašanje.</a:t>
            </a:r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xmlns="" id="{CDAC7559-1D72-46EF-88DC-2C89AF105668}"/>
              </a:ext>
            </a:extLst>
          </p:cNvPr>
          <p:cNvSpPr/>
          <p:nvPr/>
        </p:nvSpPr>
        <p:spPr>
          <a:xfrm>
            <a:off x="2022666" y="2151711"/>
            <a:ext cx="9122854" cy="112078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SPOLNA APSTINENCIJA 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je suzdržavanje od spolnog odnosa u plodne dane i najbolja je zaštita od neplanirane trudnoće.</a:t>
            </a:r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xmlns="" id="{9468F0A7-AD8A-4FA1-8A02-371FF075A364}"/>
              </a:ext>
            </a:extLst>
          </p:cNvPr>
          <p:cNvSpPr/>
          <p:nvPr/>
        </p:nvSpPr>
        <p:spPr>
          <a:xfrm>
            <a:off x="667062" y="3560825"/>
            <a:ext cx="10478458" cy="1120784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Oplodnju sprečava i primjena različitih 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KONTRACEPCIJSKIH METODA / SREDSTAVA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ali nikada sa 100 % sigurnošću.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62B04058-1DD1-46AD-B5DC-8BA531BFF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3914" y="5151810"/>
            <a:ext cx="948166" cy="906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5C0497B7-105C-4638-8F43-80610A9C4872}"/>
              </a:ext>
            </a:extLst>
          </p:cNvPr>
          <p:cNvSpPr txBox="1"/>
          <p:nvPr/>
        </p:nvSpPr>
        <p:spPr>
          <a:xfrm>
            <a:off x="7973388" y="5151810"/>
            <a:ext cx="3532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chemeClr val="bg1"/>
                </a:solidFill>
              </a:rPr>
              <a:t>Koji su nam podatci potrebni da bismo mogli odrediti kojih se dana u mjesecu može dogoditi trudnoća?</a:t>
            </a:r>
          </a:p>
        </p:txBody>
      </p:sp>
    </p:spTree>
    <p:extLst>
      <p:ext uri="{BB962C8B-B14F-4D97-AF65-F5344CB8AC3E}">
        <p14:creationId xmlns:p14="http://schemas.microsoft.com/office/powerpoint/2010/main" xmlns="" val="91900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2856E93-8BBC-43E0-894A-AC7CD9B9E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0861" y="4460739"/>
            <a:ext cx="948166" cy="906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95833696-BCDD-4260-8365-510CE5C05694}"/>
              </a:ext>
            </a:extLst>
          </p:cNvPr>
          <p:cNvSpPr txBox="1"/>
          <p:nvPr/>
        </p:nvSpPr>
        <p:spPr>
          <a:xfrm>
            <a:off x="7495868" y="5172129"/>
            <a:ext cx="3532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chemeClr val="bg1"/>
                </a:solidFill>
              </a:rPr>
              <a:t>Kako se izrađuje kalendar mjerenja tjelesne temperature u žena i zbog čega je on važan?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C58C9918-50CE-4F89-81F4-970916DA0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559" y="2824505"/>
            <a:ext cx="4911772" cy="32724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xmlns="" id="{49710000-4078-498F-BEF1-0F19706261B3}"/>
              </a:ext>
            </a:extLst>
          </p:cNvPr>
          <p:cNvSpPr/>
          <p:nvPr/>
        </p:nvSpPr>
        <p:spPr>
          <a:xfrm>
            <a:off x="799142" y="618812"/>
            <a:ext cx="10061898" cy="196087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PRIRODNE METODE 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sprečavanje oplodnje: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metoda svakodnevnog mjerenja jutarnje temperature, pregled sluzi vrata maternice i računanje plodnih dana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vrijeme nakon ovulacije jutarnja se temperatura povisi za otprilike 0,5 ° C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ŠTITE od spolno prenosivih bolesti</a:t>
            </a:r>
          </a:p>
        </p:txBody>
      </p:sp>
    </p:spTree>
    <p:extLst>
      <p:ext uri="{BB962C8B-B14F-4D97-AF65-F5344CB8AC3E}">
        <p14:creationId xmlns:p14="http://schemas.microsoft.com/office/powerpoint/2010/main" xmlns="" val="318550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BE10EB0A-4FC0-4828-9788-6157C41ACC32}"/>
              </a:ext>
            </a:extLst>
          </p:cNvPr>
          <p:cNvSpPr/>
          <p:nvPr/>
        </p:nvSpPr>
        <p:spPr>
          <a:xfrm>
            <a:off x="799142" y="761052"/>
            <a:ext cx="10061898" cy="205276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KONDOMI - </a:t>
            </a:r>
            <a:r>
              <a:rPr lang="hr-HR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sredstvo kontracepcije, tanke, jednokratne gumene navlake koje mehanički sprječavaju prodiranje spermija do jajne stanice.</a:t>
            </a:r>
          </a:p>
          <a:p>
            <a:pPr algn="ctr"/>
            <a:r>
              <a:rPr lang="hr-HR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prezervativ            = </a:t>
            </a:r>
            <a:r>
              <a:rPr lang="hr-HR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femidom</a:t>
            </a:r>
            <a:r>
              <a:rPr lang="hr-HR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endParaRPr lang="hr-HR" sz="2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hr-HR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Dobra su, ali ne potpuna zaštita od spolno prenosivih bolesti!</a:t>
            </a:r>
            <a:endParaRPr lang="hr-H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B992325-FAB2-434F-BE91-BE2FA2E8F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496655" y="1670006"/>
            <a:ext cx="345370" cy="34537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F09D2A72-F564-4287-8DA0-9D028F9F46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065520" y="1643696"/>
            <a:ext cx="261904" cy="39799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F1A1E8B-D82C-4A30-BB5D-0335D31430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7944678" y="3922472"/>
            <a:ext cx="3180522" cy="143123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1246A04C-BA92-49A0-9802-A6D76782ECAF}"/>
              </a:ext>
            </a:extLst>
          </p:cNvPr>
          <p:cNvSpPr txBox="1"/>
          <p:nvPr/>
        </p:nvSpPr>
        <p:spPr>
          <a:xfrm>
            <a:off x="9712960" y="5405120"/>
            <a:ext cx="138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chemeClr val="bg1"/>
                </a:solidFill>
              </a:rPr>
              <a:t>femidom</a:t>
            </a:r>
            <a:endParaRPr lang="hr-HR" i="1" dirty="0">
              <a:solidFill>
                <a:schemeClr val="bg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AEF20A05-DC86-46BD-908D-DC82172BA1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8057" y="3535068"/>
            <a:ext cx="2285703" cy="212284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64532AA9-48BD-48DB-9BF5-17A22BF707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6000" y="3534489"/>
            <a:ext cx="3214965" cy="213795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A1FB2A1F-C65C-4A72-ACC6-FDB096F36B4C}"/>
              </a:ext>
            </a:extLst>
          </p:cNvPr>
          <p:cNvSpPr txBox="1"/>
          <p:nvPr/>
        </p:nvSpPr>
        <p:spPr>
          <a:xfrm>
            <a:off x="4053543" y="5677764"/>
            <a:ext cx="1239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chemeClr val="bg1"/>
                </a:solidFill>
              </a:rPr>
              <a:t>kondomi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9E2EB660-DA3E-4EF1-A724-26C9531F63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49971" y="2382634"/>
            <a:ext cx="1342887" cy="96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5551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BE10EB0A-4FC0-4828-9788-6157C41ACC32}"/>
              </a:ext>
            </a:extLst>
          </p:cNvPr>
          <p:cNvSpPr/>
          <p:nvPr/>
        </p:nvSpPr>
        <p:spPr>
          <a:xfrm>
            <a:off x="609600" y="663943"/>
            <a:ext cx="10972800" cy="157787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HORMONSKE (KONTRACEPCIJSKE) TABLETE </a:t>
            </a:r>
            <a:r>
              <a:rPr lang="hr-HR" sz="2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sprečavaju ovulaciju pa time i oplodnju</a:t>
            </a:r>
          </a:p>
          <a:p>
            <a:pPr algn="ctr"/>
            <a:r>
              <a:rPr lang="hr-HR" sz="2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savjet s ginekologom</a:t>
            </a:r>
          </a:p>
          <a:p>
            <a:pPr algn="ctr"/>
            <a:r>
              <a:rPr lang="hr-HR" sz="2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koriste se i u liječenju poremećaja menstrualnog ciklusa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5C095B1-C0D3-4A53-9533-7ED83CE4E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16710">
            <a:off x="4981187" y="2645144"/>
            <a:ext cx="2229626" cy="3352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7822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BE10EB0A-4FC0-4828-9788-6157C41ACC32}"/>
              </a:ext>
            </a:extLst>
          </p:cNvPr>
          <p:cNvSpPr/>
          <p:nvPr/>
        </p:nvSpPr>
        <p:spPr>
          <a:xfrm>
            <a:off x="609600" y="663943"/>
            <a:ext cx="5892800" cy="8498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OSTALA KONTRACEPCIJSKA SREDSTVA</a:t>
            </a:r>
            <a:endParaRPr lang="hr-HR" sz="2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A7063FF8-0C26-4550-8483-1C7BA8EC96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3050" b="3444"/>
          <a:stretch/>
        </p:blipFill>
        <p:spPr>
          <a:xfrm>
            <a:off x="4252406" y="2169988"/>
            <a:ext cx="3076212" cy="2297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D86A3473-887F-4957-AD7E-7FE95ADD85BC}"/>
              </a:ext>
            </a:extLst>
          </p:cNvPr>
          <p:cNvSpPr txBox="1"/>
          <p:nvPr/>
        </p:nvSpPr>
        <p:spPr>
          <a:xfrm>
            <a:off x="4511832" y="4688012"/>
            <a:ext cx="2796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i="1" dirty="0">
                <a:solidFill>
                  <a:schemeClr val="bg1"/>
                </a:solidFill>
              </a:rPr>
              <a:t>SPERMICIDNI GELOVI I KREME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E01473F7-FA59-4704-B603-1AFAC710FF9C}"/>
              </a:ext>
            </a:extLst>
          </p:cNvPr>
          <p:cNvSpPr txBox="1"/>
          <p:nvPr/>
        </p:nvSpPr>
        <p:spPr>
          <a:xfrm>
            <a:off x="8321040" y="4518735"/>
            <a:ext cx="3148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i="1" dirty="0">
                <a:solidFill>
                  <a:schemeClr val="bg1"/>
                </a:solidFill>
              </a:rPr>
              <a:t>SPIRALA (maternični uložak) - stavlja ginekolog ženama koje su već rodile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BB0D259F-1B1E-48B2-83C5-08D5518611E4}"/>
              </a:ext>
            </a:extLst>
          </p:cNvPr>
          <p:cNvSpPr txBox="1"/>
          <p:nvPr/>
        </p:nvSpPr>
        <p:spPr>
          <a:xfrm>
            <a:off x="1557638" y="4688012"/>
            <a:ext cx="1610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chemeClr val="bg1"/>
                </a:solidFill>
              </a:rPr>
              <a:t>DIJAFRAGMA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1EE9807-419B-475A-BE9A-E8ED98E4B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772" y="1786572"/>
            <a:ext cx="3233121" cy="2297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4F8A41D1-2696-4FBD-85CD-F6F9FB050F66}"/>
              </a:ext>
            </a:extLst>
          </p:cNvPr>
          <p:cNvSpPr/>
          <p:nvPr/>
        </p:nvSpPr>
        <p:spPr>
          <a:xfrm>
            <a:off x="6371602" y="3959441"/>
            <a:ext cx="936696" cy="3994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xmlns="" id="{2ED51182-F59E-4BB6-9237-CA56565B4E53}"/>
              </a:ext>
            </a:extLst>
          </p:cNvPr>
          <p:cNvSpPr/>
          <p:nvPr/>
        </p:nvSpPr>
        <p:spPr>
          <a:xfrm>
            <a:off x="4367813" y="3915054"/>
            <a:ext cx="1145219" cy="4986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5567F19-929E-4785-89FD-9BC369B504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793773" y="2394878"/>
            <a:ext cx="3130556" cy="2072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6BB0E7FB-67D0-4004-855C-8B05E17E2C4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51" t="18253" r="3898" b="29450"/>
          <a:stretch/>
        </p:blipFill>
        <p:spPr>
          <a:xfrm>
            <a:off x="1062490" y="5102170"/>
            <a:ext cx="2477240" cy="1091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742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  <p:bldP spid="11" grpId="0"/>
      <p:bldP spid="2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xmlns="" id="{BB431134-7E64-4943-A875-5DC73AE44811}"/>
              </a:ext>
            </a:extLst>
          </p:cNvPr>
          <p:cNvSpPr/>
          <p:nvPr/>
        </p:nvSpPr>
        <p:spPr>
          <a:xfrm>
            <a:off x="1444164" y="455278"/>
            <a:ext cx="8934138" cy="277368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ZATRUDNJETI SE MOŽE I:</a:t>
            </a:r>
          </a:p>
          <a:p>
            <a:pPr algn="ctr"/>
            <a:endParaRPr lang="hr-HR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r-H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pri 1. spolnom odnosu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r-H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pri spolnom odnosu tijekom menstruacije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r-H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pri prekinutom spolnom odnosu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r-H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kada se sperma izlije blizu ušća rodnice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83DACCF-B233-42C0-AD32-3A7D773EB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064077" y="2462532"/>
            <a:ext cx="1265267" cy="1054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076B627C-18AE-41FF-9385-5206E4D7FE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38368" t="12387" r="2103" b="14951"/>
          <a:stretch/>
        </p:blipFill>
        <p:spPr>
          <a:xfrm>
            <a:off x="4228579" y="3620805"/>
            <a:ext cx="3586562" cy="24688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66985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xmlns="" id="{78744F07-4117-42DE-A788-6A8B60929A9C}"/>
              </a:ext>
            </a:extLst>
          </p:cNvPr>
          <p:cNvSpPr/>
          <p:nvPr/>
        </p:nvSpPr>
        <p:spPr>
          <a:xfrm>
            <a:off x="194055" y="336650"/>
            <a:ext cx="11022652" cy="7793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 čovjeka, osim oplodnje samo jedne jajne stanice, može doći i do oplodnje dviju ili više njih:</a:t>
            </a:r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6A45A85D-2635-486A-8926-05539814CFC7}"/>
              </a:ext>
            </a:extLst>
          </p:cNvPr>
          <p:cNvSpPr/>
          <p:nvPr/>
        </p:nvSpPr>
        <p:spPr>
          <a:xfrm>
            <a:off x="291385" y="1180359"/>
            <a:ext cx="6881772" cy="170488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Kada nastane 1 oplođena jajna stanica (</a:t>
            </a:r>
            <a:r>
              <a:rPr lang="hr-H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zigota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ona se može podijeliti na 2 samostalne stanice koje se dalje neovisno razvijaju čime nastaju </a:t>
            </a: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JEDNOJAJČANI BLIZANCI 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koji su ISTOG spola i imaju jednake gene te izgledaju gotovo identično.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98027838-51CB-459B-81D5-91BB8AB64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50" t="14187" r="1547"/>
          <a:stretch/>
        </p:blipFill>
        <p:spPr>
          <a:xfrm>
            <a:off x="839667" y="3338004"/>
            <a:ext cx="2645545" cy="2817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7D0FC428-AF35-4B75-8EB5-9AB1448E3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5705" y="1605280"/>
            <a:ext cx="2979372" cy="446905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518D977F-24E0-4EA1-BEE5-7A68798E1590}"/>
              </a:ext>
            </a:extLst>
          </p:cNvPr>
          <p:cNvSpPr txBox="1"/>
          <p:nvPr/>
        </p:nvSpPr>
        <p:spPr>
          <a:xfrm>
            <a:off x="6251145" y="5031310"/>
            <a:ext cx="1716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chemeClr val="bg1"/>
                </a:solidFill>
              </a:rPr>
              <a:t>jednojajčani</a:t>
            </a:r>
          </a:p>
          <a:p>
            <a:r>
              <a:rPr lang="hr-HR" i="1" dirty="0">
                <a:solidFill>
                  <a:schemeClr val="bg1"/>
                </a:solidFill>
              </a:rPr>
              <a:t> blizanci</a:t>
            </a:r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xmlns="" id="{EA7A79F7-FC78-46EA-9C2D-0D9F800B061B}"/>
              </a:ext>
            </a:extLst>
          </p:cNvPr>
          <p:cNvSpPr/>
          <p:nvPr/>
        </p:nvSpPr>
        <p:spPr>
          <a:xfrm>
            <a:off x="2733729" y="3045041"/>
            <a:ext cx="1591745" cy="7417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jajna stanica + 1 spermij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759CF13F-3A9B-42E0-B2DB-E99A107CE7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935" r="6367"/>
          <a:stretch/>
        </p:blipFill>
        <p:spPr>
          <a:xfrm>
            <a:off x="5482601" y="2949607"/>
            <a:ext cx="2285257" cy="1644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5DCDF705-FC32-428E-9982-E649A89CA8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59"/>
          <a:stretch/>
        </p:blipFill>
        <p:spPr>
          <a:xfrm>
            <a:off x="3685169" y="4694536"/>
            <a:ext cx="2366019" cy="1626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4105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animBg="1"/>
      <p:bldP spid="4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40EE0A3-79A3-45BA-8E3F-72BCB5FA11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759" t="3271" r="3472" b="6927"/>
          <a:stretch/>
        </p:blipFill>
        <p:spPr>
          <a:xfrm>
            <a:off x="8833282" y="1166728"/>
            <a:ext cx="2697349" cy="266023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78F3BC2-32C8-455E-BB01-34ED61A9CA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9290774" y="4313707"/>
            <a:ext cx="2239857" cy="177152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xmlns="" id="{0094F49C-D572-4097-81A2-C4E38438630C}"/>
              </a:ext>
            </a:extLst>
          </p:cNvPr>
          <p:cNvSpPr/>
          <p:nvPr/>
        </p:nvSpPr>
        <p:spPr>
          <a:xfrm>
            <a:off x="330598" y="280863"/>
            <a:ext cx="8502684" cy="128895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Kada tijekom jednog menstrualnog ciklusa nastanu 2 jajne stanice koje se oplode nastaju </a:t>
            </a: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DVOJAJČANI BLIZANCI 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koji su ISTOG ili RAZLIČITOG spola i samo su slični.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06E86E39-A64D-4E25-83C5-CF3F7CC8DB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711" r="49994"/>
          <a:stretch/>
        </p:blipFill>
        <p:spPr>
          <a:xfrm>
            <a:off x="747792" y="2889552"/>
            <a:ext cx="2697349" cy="2841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091DAA55-A199-4DC4-87F0-02E800E6803D}"/>
              </a:ext>
            </a:extLst>
          </p:cNvPr>
          <p:cNvSpPr txBox="1"/>
          <p:nvPr/>
        </p:nvSpPr>
        <p:spPr>
          <a:xfrm>
            <a:off x="9290774" y="3885667"/>
            <a:ext cx="250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chemeClr val="bg1"/>
                </a:solidFill>
              </a:rPr>
              <a:t>dvojajčani blizanci</a:t>
            </a:r>
          </a:p>
        </p:txBody>
      </p:sp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8404CF3F-0259-4C8F-A59E-1F7A87A6D208}"/>
              </a:ext>
            </a:extLst>
          </p:cNvPr>
          <p:cNvSpPr/>
          <p:nvPr/>
        </p:nvSpPr>
        <p:spPr>
          <a:xfrm>
            <a:off x="2723584" y="2271675"/>
            <a:ext cx="1591745" cy="897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jajne stanice + 2 spermija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286B245-F0A3-4B4D-AA6B-731F2706D3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4893" y="4838330"/>
            <a:ext cx="2295640" cy="1388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0B53E098-2478-41ED-BB92-C207FCC060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3610107" y="3280622"/>
            <a:ext cx="2188282" cy="1455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13E84F0C-58F4-4480-92D7-B3552287C3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5880533" y="2124034"/>
            <a:ext cx="2424997" cy="1388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92F81553-161A-475C-81A8-F5267852509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6045499" y="4389587"/>
            <a:ext cx="2701362" cy="1619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5155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657C7718-7781-48C7-819E-E8FA17F6A045}"/>
              </a:ext>
            </a:extLst>
          </p:cNvPr>
          <p:cNvSpPr/>
          <p:nvPr/>
        </p:nvSpPr>
        <p:spPr>
          <a:xfrm>
            <a:off x="583610" y="579270"/>
            <a:ext cx="9838773" cy="103646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OPLODNJOM počinje </a:t>
            </a: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TRUDNOĆA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</a:t>
            </a:r>
            <a:r>
              <a:rPr lang="hr-H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zigota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putuje jajovodom i dijeli se mitozom pa nastaje </a:t>
            </a: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ZAMETAK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koji se ugnijezdi u sluznicu maternice i stvara se </a:t>
            </a: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POSTELJICA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xmlns="" id="{C4BE0A7A-D1B7-4520-9C91-CB565C58A224}"/>
              </a:ext>
            </a:extLst>
          </p:cNvPr>
          <p:cNvSpPr/>
          <p:nvPr/>
        </p:nvSpPr>
        <p:spPr>
          <a:xfrm>
            <a:off x="583610" y="1797729"/>
            <a:ext cx="10561910" cy="190010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Početkom 11. tjedna trudnoće zametak nazivamo </a:t>
            </a: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PLOD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obavijen je ovojnicom - </a:t>
            </a: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VODENJAKOM 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kojem je zaštićen </a:t>
            </a:r>
            <a:r>
              <a:rPr lang="hr-H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plodovom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vodom.</a:t>
            </a:r>
          </a:p>
          <a:p>
            <a:pPr algn="ctr"/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Plod hranu i kisik prima iz majčine krvi preko posteljice s kojom je povezan </a:t>
            </a: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PUPČANOM VRPCOM (PUPKOVINOM)</a:t>
            </a: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Otpadne tvar izbacuje preko posteljice. </a:t>
            </a:r>
          </a:p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Krv majke i ploda nikad se ne miješaju.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8A37CF76-5AC0-4D04-BE90-67C2118E3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782087" y="4272377"/>
            <a:ext cx="2490772" cy="19001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DE35A58C-C9D0-4809-968B-4512A3221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57760" y="4668478"/>
            <a:ext cx="2717503" cy="12989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F150CFDB-B137-4D9F-8B85-4F99E3278B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34937" t="4306"/>
          <a:stretch/>
        </p:blipFill>
        <p:spPr>
          <a:xfrm>
            <a:off x="9235221" y="4272377"/>
            <a:ext cx="2930146" cy="2558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F6E37207-8831-4179-8CAD-3DD9D37D4C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9683" y="3947883"/>
            <a:ext cx="2440678" cy="23308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50247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657C7718-7781-48C7-819E-E8FA17F6A045}"/>
              </a:ext>
            </a:extLst>
          </p:cNvPr>
          <p:cNvSpPr/>
          <p:nvPr/>
        </p:nvSpPr>
        <p:spPr>
          <a:xfrm>
            <a:off x="706560" y="857310"/>
            <a:ext cx="5150468" cy="149981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Preko posteljice do ploda mogu doći i štetne tvari - alkohol, droga, nikotin, lijekovi i dr. koji negativno utječu na razvoj ploda.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ADF8F107-136D-4F88-A68F-BEB67CF27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3400" y="2887178"/>
            <a:ext cx="1902040" cy="2841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AD95D66-324F-4A74-A7D4-16C0E74D1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008" y="1196027"/>
            <a:ext cx="3886543" cy="1233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nak množenja 5">
            <a:extLst>
              <a:ext uri="{FF2B5EF4-FFF2-40B4-BE49-F238E27FC236}">
                <a16:creationId xmlns:a16="http://schemas.microsoft.com/office/drawing/2014/main" xmlns="" id="{00DA3D77-4123-473F-A100-05E5563B2E47}"/>
              </a:ext>
            </a:extLst>
          </p:cNvPr>
          <p:cNvSpPr/>
          <p:nvPr/>
        </p:nvSpPr>
        <p:spPr>
          <a:xfrm>
            <a:off x="9458443" y="3133513"/>
            <a:ext cx="2151954" cy="210361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B29FB2F-5E66-4586-8FB9-E5E421BCEF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11" r="13239"/>
          <a:stretch/>
        </p:blipFill>
        <p:spPr>
          <a:xfrm>
            <a:off x="6336213" y="3429000"/>
            <a:ext cx="2440678" cy="1806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Znak množenja 7">
            <a:extLst>
              <a:ext uri="{FF2B5EF4-FFF2-40B4-BE49-F238E27FC236}">
                <a16:creationId xmlns:a16="http://schemas.microsoft.com/office/drawing/2014/main" xmlns="" id="{A71DEA4C-7AFB-4113-BAB9-AAE61924ADCD}"/>
              </a:ext>
            </a:extLst>
          </p:cNvPr>
          <p:cNvSpPr/>
          <p:nvPr/>
        </p:nvSpPr>
        <p:spPr>
          <a:xfrm>
            <a:off x="7306489" y="761210"/>
            <a:ext cx="2151954" cy="210361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Znak množenja 8">
            <a:extLst>
              <a:ext uri="{FF2B5EF4-FFF2-40B4-BE49-F238E27FC236}">
                <a16:creationId xmlns:a16="http://schemas.microsoft.com/office/drawing/2014/main" xmlns="" id="{FAD84E5E-35EB-4742-A0C7-02D3D67298F2}"/>
              </a:ext>
            </a:extLst>
          </p:cNvPr>
          <p:cNvSpPr/>
          <p:nvPr/>
        </p:nvSpPr>
        <p:spPr>
          <a:xfrm>
            <a:off x="6602495" y="3255959"/>
            <a:ext cx="2151954" cy="210361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A0218E47-9799-46DE-8A1C-7F6348CF86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329" t="6704" r="7098"/>
          <a:stretch/>
        </p:blipFill>
        <p:spPr>
          <a:xfrm>
            <a:off x="3951364" y="3133513"/>
            <a:ext cx="1562694" cy="2857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Znak množenja 10">
            <a:extLst>
              <a:ext uri="{FF2B5EF4-FFF2-40B4-BE49-F238E27FC236}">
                <a16:creationId xmlns:a16="http://schemas.microsoft.com/office/drawing/2014/main" xmlns="" id="{803A01FF-D6FE-47E4-B4AB-75FC78E8C8A1}"/>
              </a:ext>
            </a:extLst>
          </p:cNvPr>
          <p:cNvSpPr/>
          <p:nvPr/>
        </p:nvSpPr>
        <p:spPr>
          <a:xfrm>
            <a:off x="3621590" y="3604902"/>
            <a:ext cx="2151954" cy="210361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14E3ED13-AFFE-47A3-B906-D03AB298BB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1055386" y="3312393"/>
            <a:ext cx="2327799" cy="1745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Znak množenja 13">
            <a:extLst>
              <a:ext uri="{FF2B5EF4-FFF2-40B4-BE49-F238E27FC236}">
                <a16:creationId xmlns:a16="http://schemas.microsoft.com/office/drawing/2014/main" xmlns="" id="{CF837F1C-4577-4553-959C-F5AA0895CE4A}"/>
              </a:ext>
            </a:extLst>
          </p:cNvPr>
          <p:cNvSpPr/>
          <p:nvPr/>
        </p:nvSpPr>
        <p:spPr>
          <a:xfrm>
            <a:off x="1194492" y="3131933"/>
            <a:ext cx="2151954" cy="210361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5053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/>
            <a:extLst>
              <a:ext uri="{FF2B5EF4-FFF2-40B4-BE49-F238E27FC236}">
                <a16:creationId xmlns:a16="http://schemas.microsoft.com/office/drawing/2014/main" xmlns="" id="{6073FD84-50CE-4B5F-929C-D90EAF42F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8974" r="5597" b="5361"/>
          <a:stretch>
            <a:fillRect/>
          </a:stretch>
        </p:blipFill>
        <p:spPr bwMode="auto">
          <a:xfrm>
            <a:off x="531078" y="5499705"/>
            <a:ext cx="762144" cy="773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EF7BE82F-63E6-4CD0-AF2E-2C440DAC1BA9}"/>
              </a:ext>
            </a:extLst>
          </p:cNvPr>
          <p:cNvSpPr/>
          <p:nvPr/>
        </p:nvSpPr>
        <p:spPr>
          <a:xfrm>
            <a:off x="555302" y="585262"/>
            <a:ext cx="9635178" cy="71183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Trudnoća traje 40 tjedana ili 280 dana i računa se od 1. dana posljednje menstruacije.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F3760E4C-F718-4C38-BAB6-0E0AC98314FB}"/>
              </a:ext>
            </a:extLst>
          </p:cNvPr>
          <p:cNvSpPr txBox="1"/>
          <p:nvPr/>
        </p:nvSpPr>
        <p:spPr>
          <a:xfrm>
            <a:off x="1365552" y="5886222"/>
            <a:ext cx="1552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VIZUALNO +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C9C9D689-81ED-4662-8B5B-29E1AE0D4F08}"/>
              </a:ext>
            </a:extLst>
          </p:cNvPr>
          <p:cNvSpPr txBox="1"/>
          <p:nvPr/>
        </p:nvSpPr>
        <p:spPr>
          <a:xfrm>
            <a:off x="4879191" y="4875011"/>
            <a:ext cx="19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chemeClr val="bg1"/>
                </a:solidFill>
              </a:rPr>
              <a:t>Faze trudnoće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40E79763-A285-4FC8-A4D2-49BCED779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 flipH="1">
            <a:off x="9481751" y="2319563"/>
            <a:ext cx="2179171" cy="406064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48B28C8-221B-489A-850E-04C4256873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2140" r="373" b="18304"/>
          <a:stretch/>
        </p:blipFill>
        <p:spPr>
          <a:xfrm>
            <a:off x="1583411" y="1564639"/>
            <a:ext cx="7712989" cy="3227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xmlns="" id="{BFB2D5C9-57DF-4852-BD83-F5F8384C3613}"/>
              </a:ext>
            </a:extLst>
          </p:cNvPr>
          <p:cNvSpPr/>
          <p:nvPr/>
        </p:nvSpPr>
        <p:spPr>
          <a:xfrm>
            <a:off x="3297097" y="5427437"/>
            <a:ext cx="5150468" cy="64345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GINEKOLOG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liječnik koji prati tijek trudnoće žene.</a:t>
            </a:r>
          </a:p>
        </p:txBody>
      </p:sp>
    </p:spTree>
    <p:extLst>
      <p:ext uri="{BB962C8B-B14F-4D97-AF65-F5344CB8AC3E}">
        <p14:creationId xmlns:p14="http://schemas.microsoft.com/office/powerpoint/2010/main" xmlns="" val="343344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xmlns="" id="{BB431134-7E64-4943-A875-5DC73AE44811}"/>
              </a:ext>
            </a:extLst>
          </p:cNvPr>
          <p:cNvSpPr/>
          <p:nvPr/>
        </p:nvSpPr>
        <p:spPr>
          <a:xfrm>
            <a:off x="768662" y="447041"/>
            <a:ext cx="10102538" cy="14427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Duljina ploda pred kraj trudnoće je ~ 50 cm, a teži ~3,5 kg.</a:t>
            </a:r>
          </a:p>
          <a:p>
            <a:pPr algn="ctr"/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Prije poroda javljaju se 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TRUDOVI 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(stezanje mišića maternice), puca vodenjak i izlijeva se plodova voda. Dijete se rađa kroz rodnicu najčešće prvo s glavicom pa tijelom, a nakon njega izlazi posteljica.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015F5CEE-8408-496F-8B10-5F20F2A378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9" b="6798"/>
          <a:stretch/>
        </p:blipFill>
        <p:spPr>
          <a:xfrm>
            <a:off x="3625371" y="2499360"/>
            <a:ext cx="4339000" cy="39115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9F75D1B1-D17D-40B3-9FE9-38165671AABE}"/>
              </a:ext>
            </a:extLst>
          </p:cNvPr>
          <p:cNvSpPr txBox="1"/>
          <p:nvPr/>
        </p:nvSpPr>
        <p:spPr>
          <a:xfrm>
            <a:off x="4109720" y="6459974"/>
            <a:ext cx="39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chemeClr val="bg1"/>
                </a:solidFill>
              </a:rPr>
              <a:t>Istiskivanje ploda kroz rodnicu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B42AE349-EC2B-412D-B722-A8ED47C51D0B}"/>
              </a:ext>
            </a:extLst>
          </p:cNvPr>
          <p:cNvSpPr/>
          <p:nvPr/>
        </p:nvSpPr>
        <p:spPr>
          <a:xfrm>
            <a:off x="6096000" y="2611120"/>
            <a:ext cx="160528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1E62DEAD-FB18-4472-880B-036F53D4C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089" y="3296455"/>
            <a:ext cx="2045547" cy="1534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4808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BE10EB0A-4FC0-4828-9788-6157C41ACC32}"/>
              </a:ext>
            </a:extLst>
          </p:cNvPr>
          <p:cNvSpPr/>
          <p:nvPr/>
        </p:nvSpPr>
        <p:spPr>
          <a:xfrm>
            <a:off x="799142" y="628972"/>
            <a:ext cx="7267898" cy="181249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Nakon rođenja djetetu se 1. puta pluća napune zrakom pa </a:t>
            </a: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NOVOROĐENČE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zaplače.</a:t>
            </a:r>
          </a:p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Podveže se i prereže pupkovina te postaje neovisno o dišnom sustavu  i krvotoku majke.  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ED6DF4C-DC37-406E-93B7-D27DA84E3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499360" y="2766128"/>
            <a:ext cx="4744719" cy="32601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3969BCF6-3F39-4AC5-8769-89A8FCB85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420990" y="3080542"/>
            <a:ext cx="1754222" cy="26313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93753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BE10EB0A-4FC0-4828-9788-6157C41ACC32}"/>
              </a:ext>
            </a:extLst>
          </p:cNvPr>
          <p:cNvSpPr/>
          <p:nvPr/>
        </p:nvSpPr>
        <p:spPr>
          <a:xfrm>
            <a:off x="821573" y="588333"/>
            <a:ext cx="7267898" cy="136238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Prijevremeno rođeno dijete zove se 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NEDONOŠČE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boravi u posebnom uređaju - 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INKUBATORU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2856E93-8BBC-43E0-894A-AC7CD9B9E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2941" y="4419119"/>
            <a:ext cx="895561" cy="856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95833696-BCDD-4260-8365-510CE5C05694}"/>
              </a:ext>
            </a:extLst>
          </p:cNvPr>
          <p:cNvSpPr txBox="1"/>
          <p:nvPr/>
        </p:nvSpPr>
        <p:spPr>
          <a:xfrm>
            <a:off x="7942492" y="3982239"/>
            <a:ext cx="286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chemeClr val="bg1"/>
                </a:solidFill>
              </a:rPr>
              <a:t>Prisjeti se što je stečena, a što urođena imunost?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A6601B6-F2B7-478F-A4DF-B0A05A32C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685" y="2380930"/>
            <a:ext cx="4917647" cy="3202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08627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Soba za sastanke za ion</Template>
  <TotalTime>530</TotalTime>
  <Words>614</Words>
  <Application>Microsoft Office PowerPoint</Application>
  <PresentationFormat>Custom</PresentationFormat>
  <Paragraphs>55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Soba za sastanke za ion</vt:lpstr>
      <vt:lpstr>KAKO NASTAJU NAŠI POTOMCI Jedan ili više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KAKAV JE NAŠ ŽIVOTNI CIKLUS</dc:title>
  <dc:creator>Korisnik</dc:creator>
  <cp:lastModifiedBy>sk-mpovalec</cp:lastModifiedBy>
  <cp:revision>164</cp:revision>
  <dcterms:created xsi:type="dcterms:W3CDTF">2020-06-28T16:33:07Z</dcterms:created>
  <dcterms:modified xsi:type="dcterms:W3CDTF">2020-08-10T13:14:13Z</dcterms:modified>
</cp:coreProperties>
</file>